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erriweather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Merriweather-bold.fntdata"/><Relationship Id="rId10" Type="http://schemas.openxmlformats.org/officeDocument/2006/relationships/slide" Target="slides/slide5.xml"/><Relationship Id="rId32" Type="http://schemas.openxmlformats.org/officeDocument/2006/relationships/font" Target="fonts/Merriweather-regular.fntdata"/><Relationship Id="rId13" Type="http://schemas.openxmlformats.org/officeDocument/2006/relationships/slide" Target="slides/slide8.xml"/><Relationship Id="rId35" Type="http://schemas.openxmlformats.org/officeDocument/2006/relationships/font" Target="fonts/Merriweather-boldItalic.fntdata"/><Relationship Id="rId12" Type="http://schemas.openxmlformats.org/officeDocument/2006/relationships/slide" Target="slides/slide7.xml"/><Relationship Id="rId34" Type="http://schemas.openxmlformats.org/officeDocument/2006/relationships/font" Target="fonts/Merriweather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ab95cf3e5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ab95cf3e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aafcda9e5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aafcda9e5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aafcda9e5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aafcda9e5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aafcda9e5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aafcda9e5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aafcda9e5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aafcda9e5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aafcda9e5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aafcda9e5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aafcda9e5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aafcda9e5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aafcda9e5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aafcda9e5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model does great from a statistical point of view, but one caveat is: how does our model contribute ultimately to wins?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given that basketball is a team sport and given a finite number of rebounds, for example, in a game, having the best or most efficient players on the same time will cannibalize statistics, how will that influence wins and ultimately the value of each player?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aafcda9e5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aafcda9e5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aafcda9e5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aafcda9e5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aafcda9e5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aafcda9e5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ab95cf3e5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ab95cf3e5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aafcda9e5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aafcda9e5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aafcda9e5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aafcda9e5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ab95cf3e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ab95cf3e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ab95cf3e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ab95cf3e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ab95cf3e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ab95cf3e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72660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&amp; Predicting Optimal NBA Lineups 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50"/>
            <a:ext cx="51600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IEOR 142 - Machine Learning &amp; Data Analytics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Wesley Graham, Sid Iyer, Sparsh Jain,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Nabeil Kizilbash, Roshan Srinivasan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using Linear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b="0" l="8590" r="9361" t="0"/>
          <a:stretch/>
        </p:blipFill>
        <p:spPr>
          <a:xfrm>
            <a:off x="238375" y="1628775"/>
            <a:ext cx="3777399" cy="339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/>
          <p:nvPr/>
        </p:nvSpPr>
        <p:spPr>
          <a:xfrm>
            <a:off x="1584001" y="2472624"/>
            <a:ext cx="212100" cy="168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/>
          <p:nvPr/>
        </p:nvSpPr>
        <p:spPr>
          <a:xfrm flipH="1" rot="10800000">
            <a:off x="2856329" y="3744717"/>
            <a:ext cx="212100" cy="168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>
            <a:off x="118175" y="1286225"/>
            <a:ext cx="44538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lang="en" sz="1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red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are examples of features with high correlation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2999" y="1889450"/>
            <a:ext cx="4294429" cy="32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/>
        </p:nvSpPr>
        <p:spPr>
          <a:xfrm>
            <a:off x="4419725" y="1347450"/>
            <a:ext cx="4604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Final Confidence Interval of Linear Regression Model with all VIF scores &lt;= 5.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analytics</a:t>
            </a:r>
            <a:endParaRPr sz="7200"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275" y="917750"/>
            <a:ext cx="3404924" cy="340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4100" y="1291350"/>
            <a:ext cx="4461881" cy="256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291338"/>
            <a:ext cx="4527201" cy="25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>
            <p:ph type="title"/>
          </p:nvPr>
        </p:nvSpPr>
        <p:spPr>
          <a:xfrm>
            <a:off x="311725" y="424725"/>
            <a:ext cx="8520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Roster Selection Criteria</a:t>
            </a:r>
            <a:endParaRPr sz="3500"/>
          </a:p>
        </p:txBody>
      </p:sp>
      <p:sp>
        <p:nvSpPr>
          <p:cNvPr id="140" name="Google Shape;140;p24"/>
          <p:cNvSpPr txBox="1"/>
          <p:nvPr>
            <p:ph type="title"/>
          </p:nvPr>
        </p:nvSpPr>
        <p:spPr>
          <a:xfrm>
            <a:off x="235525" y="3701325"/>
            <a:ext cx="8520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Constraints: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235525" y="4387125"/>
            <a:ext cx="8520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Min PG’s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: 2,     Min SG’s: 2,      Min SF’s: 2,      Min PF’s: 2,      Min C’s: 2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Total Roster Size: 15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Total Working Salar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y: $109.140 million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00" y="1183700"/>
            <a:ext cx="5489275" cy="33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311725" y="348525"/>
            <a:ext cx="8520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Total Salary Expended</a:t>
            </a:r>
            <a:endParaRPr sz="3500"/>
          </a:p>
        </p:txBody>
      </p:sp>
      <p:sp>
        <p:nvSpPr>
          <p:cNvPr id="148" name="Google Shape;148;p25"/>
          <p:cNvSpPr txBox="1"/>
          <p:nvPr/>
        </p:nvSpPr>
        <p:spPr>
          <a:xfrm>
            <a:off x="5996125" y="1649625"/>
            <a:ext cx="2984100" cy="26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$73,775,000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(68% of Cap)</a:t>
            </a:r>
            <a:endParaRPr sz="3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25" y="348525"/>
            <a:ext cx="8520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Average Fantasy Points Per Position</a:t>
            </a:r>
            <a:endParaRPr sz="3500"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322875"/>
            <a:ext cx="5414025" cy="31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 txBox="1"/>
          <p:nvPr/>
        </p:nvSpPr>
        <p:spPr>
          <a:xfrm>
            <a:off x="5836075" y="1427800"/>
            <a:ext cx="3176700" cy="31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Average Points/Player: 40,512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League Average Points/Player: 10,800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$/Point Spent: $156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League Average $/Point Spent: $8,750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50" y="1134924"/>
            <a:ext cx="3541600" cy="3740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>
            <p:ph type="title"/>
          </p:nvPr>
        </p:nvSpPr>
        <p:spPr>
          <a:xfrm>
            <a:off x="311725" y="348525"/>
            <a:ext cx="8520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Final Lineup</a:t>
            </a:r>
            <a:endParaRPr sz="3500"/>
          </a:p>
        </p:txBody>
      </p:sp>
      <p:sp>
        <p:nvSpPr>
          <p:cNvPr id="162" name="Google Shape;162;p27"/>
          <p:cNvSpPr txBox="1"/>
          <p:nvPr/>
        </p:nvSpPr>
        <p:spPr>
          <a:xfrm>
            <a:off x="4105525" y="1655975"/>
            <a:ext cx="45966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Total Fantasy Points Generated</a:t>
            </a: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607,680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Next Best NBA Team’s Fantasy Points Generated: 146,445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impact</a:t>
            </a:r>
            <a:endParaRPr sz="7200"/>
          </a:p>
        </p:txBody>
      </p:sp>
      <p:pic>
        <p:nvPicPr>
          <p:cNvPr descr="Image result for basketball transparent gif&quot;"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000" y="827063"/>
            <a:ext cx="3489375" cy="34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Impact of Data on Sports (and more!)</a:t>
            </a:r>
            <a:endParaRPr/>
          </a:p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311700" y="4365075"/>
            <a:ext cx="8520600" cy="4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In a world where data analysis is increasingly important, those who effectively can use data to their advantage to predict efficient outcomes will be the most successful.</a:t>
            </a:r>
            <a:endParaRPr b="1" i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9"/>
          <p:cNvSpPr txBox="1"/>
          <p:nvPr>
            <p:ph idx="2" type="body"/>
          </p:nvPr>
        </p:nvSpPr>
        <p:spPr>
          <a:xfrm>
            <a:off x="3032125" y="1505700"/>
            <a:ext cx="5907300" cy="24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Increased usage of data in sports has resulted in a new era of more efficient decision-making and increased monetary gains.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As an NBA owner, one would want to use as much data as possible, including crowdsourced metrics such as fantasy data, to ensure highest ROI and ultimately success.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However, given that this a team sport, one caveat of our model is if it ultimately contributes to wins for a team. For example, would having the best players on a team cannibalize each player’s stats and performance? How will that affect each player’s value?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285350"/>
            <a:ext cx="5159375" cy="30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</a:t>
            </a:r>
            <a:endParaRPr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m</a:t>
            </a:r>
            <a:r>
              <a:rPr lang="en" sz="7200"/>
              <a:t>otivation</a:t>
            </a:r>
            <a:endParaRPr sz="7200"/>
          </a:p>
        </p:txBody>
      </p:sp>
      <p:pic>
        <p:nvPicPr>
          <p:cNvPr descr="Image result for nba cartoon gif transparent&quot;"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875" y="2155387"/>
            <a:ext cx="2988125" cy="29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0" y="1786150"/>
            <a:ext cx="4320600" cy="1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NBA Salary Splurge</a:t>
            </a:r>
            <a:endParaRPr sz="3600"/>
          </a:p>
        </p:txBody>
      </p:sp>
      <p:sp>
        <p:nvSpPr>
          <p:cNvPr id="77" name="Google Shape;77;p15"/>
          <p:cNvSpPr txBox="1"/>
          <p:nvPr/>
        </p:nvSpPr>
        <p:spPr>
          <a:xfrm>
            <a:off x="4411850" y="1405150"/>
            <a:ext cx="46758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ontserrat"/>
                <a:ea typeface="Montserrat"/>
                <a:cs typeface="Montserrat"/>
                <a:sym typeface="Montserrat"/>
              </a:rPr>
              <a:t>Average NBA Team Budget: $126.7M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(This number includes the luxury tax on top of the NBA salary caps)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0" y="1786150"/>
            <a:ext cx="4320600" cy="11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Salary Cap Growth</a:t>
            </a:r>
            <a:endParaRPr sz="36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000" y="1147475"/>
            <a:ext cx="4615701" cy="320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42250" y="851500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data</a:t>
            </a:r>
            <a:endParaRPr sz="7200"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950" y="476950"/>
            <a:ext cx="3704525" cy="37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59525" y="500925"/>
            <a:ext cx="42534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Used for Analysis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4328675" y="500925"/>
            <a:ext cx="4712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Salary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data scraped from ESPN.com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Fantasy point formula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taken from NBA.com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Previous NBA player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seasonal performance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data taken from basketball-reference.com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merge based on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unique primary key identifiers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for each NBA player.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This prevented a loss of data during merging due to same names/foreign language characters that were not read by R correctly.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8"/>
          <p:cNvSpPr txBox="1"/>
          <p:nvPr>
            <p:ph idx="4294967295" type="body"/>
          </p:nvPr>
        </p:nvSpPr>
        <p:spPr>
          <a:xfrm>
            <a:off x="4529975" y="2822450"/>
            <a:ext cx="4309800" cy="15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Relevant Features: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Player Salary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Player’s Fa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tasy Points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Field Goals, Blocks, and Steals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Player’s Position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42250" y="851500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modeling</a:t>
            </a:r>
            <a:endParaRPr sz="7200"/>
          </a:p>
        </p:txBody>
      </p:sp>
      <p:pic>
        <p:nvPicPr>
          <p:cNvPr descr="Image result for nba cartoon gif transparent&quot;"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050" y="57302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Used in Modeling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505700"/>
            <a:ext cx="83640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data is split into a training set containing data from 2017-2018 and 2018-2019 and a test set containing data from 2016-2017.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Reasoning: The 2018-2019 dataset contains a variety of starting positions for some players. (Ie. if a player starts as both a point guard and center over the course of multiple games, the position label is PG-C so there is no classification into one specific group.)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training set is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72.6%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of the total data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u="sng">
                <a:latin typeface="Montserrat"/>
                <a:ea typeface="Montserrat"/>
                <a:cs typeface="Montserrat"/>
                <a:sym typeface="Montserrat"/>
              </a:rPr>
              <a:t>Objective: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 determine optimal player value based on total fantasy points and salary per year. 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As such, the 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response variable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in our model is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salary/fantasy points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Used in Modeling Cont.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baseline model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is to assume that there is no predictive power in our model and to choose the optimal team selection based on the players with the lowest salary/fantasy points are the best players to choose.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 OSR2 = 0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for this model.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" name="Google Shape;115;p21"/>
          <p:cNvSpPr txBox="1"/>
          <p:nvPr>
            <p:ph idx="2" type="body"/>
          </p:nvPr>
        </p:nvSpPr>
        <p:spPr>
          <a:xfrm>
            <a:off x="4459825" y="1505700"/>
            <a:ext cx="44970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nitial model: a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random forest model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on 29 features including age, team, % of 3 pointers scored, Free Throw count and %, etc.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By using tuneRF in R, we tuned the mtry value to 3, nodesize to 5 and ntree to 300.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 OSR2 =~ 0.43.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Improving model accuracy: we used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to identify high correlations between features and remove features using VIF scores.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 applied random forest again after tuning with mtry= 15, nodesize = 9, ntree = 1000.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OSR2 =~ 0.60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